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83" r:id="rId8"/>
    <p:sldId id="260" r:id="rId9"/>
    <p:sldId id="265" r:id="rId10"/>
    <p:sldId id="285" r:id="rId11"/>
    <p:sldId id="268" r:id="rId12"/>
    <p:sldId id="284" r:id="rId13"/>
    <p:sldId id="266" r:id="rId14"/>
    <p:sldId id="281" r:id="rId15"/>
    <p:sldId id="282" r:id="rId16"/>
    <p:sldId id="286" r:id="rId17"/>
    <p:sldId id="267" r:id="rId18"/>
    <p:sldId id="271" r:id="rId19"/>
    <p:sldId id="272" r:id="rId20"/>
    <p:sldId id="269" r:id="rId21"/>
    <p:sldId id="270" r:id="rId22"/>
    <p:sldId id="275" r:id="rId23"/>
    <p:sldId id="274" r:id="rId24"/>
    <p:sldId id="277" r:id="rId25"/>
    <p:sldId id="278" r:id="rId26"/>
    <p:sldId id="273" r:id="rId27"/>
    <p:sldId id="276" r:id="rId28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29"/>
    </p:embeddedFont>
    <p:embeddedFont>
      <p:font typeface="GreeceBlack" panose="020B0600000000000000" pitchFamily="34" charset="0"/>
      <p:regular r:id="rId30"/>
    </p:embeddedFont>
    <p:embeddedFont>
      <p:font typeface="Aaron" panose="02020900000000000000" pitchFamily="18" charset="0"/>
      <p:bold r:id="rId31"/>
    </p:embeddedFont>
    <p:embeddedFont>
      <p:font typeface="Arial Black" panose="020B0A04020102090204" pitchFamily="34" charset="0"/>
      <p:bold r:id="rId32"/>
      <p:italic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19" autoAdjust="0"/>
    <p:restoredTop sz="94660"/>
  </p:normalViewPr>
  <p:slideViewPr>
    <p:cSldViewPr snapToGrid="0">
      <p:cViewPr>
        <p:scale>
          <a:sx n="63" d="100"/>
          <a:sy n="63" d="100"/>
        </p:scale>
        <p:origin x="864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8745" y="1328550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29653" y="12833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27762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64630" y="3336359"/>
            <a:ext cx="3200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vtks distress" panose="02000000000000000000" pitchFamily="2" charset="0"/>
              </a:rPr>
              <a:t>5</a:t>
            </a:r>
            <a:r>
              <a:rPr lang="en-US" sz="8000" dirty="0">
                <a:latin typeface="Aaron" panose="02020900000000000000" pitchFamily="18" charset="0"/>
              </a:rPr>
              <a:t>.</a:t>
            </a:r>
            <a:r>
              <a:rPr lang="en-US" sz="8000" dirty="0">
                <a:latin typeface="vtks distress" panose="02000000000000000000" pitchFamily="2" charset="0"/>
              </a:rPr>
              <a:t>10</a:t>
            </a:r>
            <a:r>
              <a:rPr lang="en-US" sz="8000" dirty="0">
                <a:latin typeface="Aaron" panose="02020900000000000000" pitchFamily="18" charset="0"/>
              </a:rPr>
              <a:t>-</a:t>
            </a:r>
            <a:r>
              <a:rPr lang="en-US" sz="8000" dirty="0">
                <a:latin typeface="vtks distress" panose="02000000000000000000" pitchFamily="2" charset="0"/>
              </a:rPr>
              <a:t>19</a:t>
            </a: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A free CD of this message will be available following the service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It will also be available for podcast later this week at calvaryokc.com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68174" y="1270494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CADB6FE-E5F6-4CE0-8A0B-DD689F94F771}"/>
              </a:ext>
            </a:extLst>
          </p:cNvPr>
          <p:cNvSpPr txBox="1"/>
          <p:nvPr/>
        </p:nvSpPr>
        <p:spPr>
          <a:xfrm>
            <a:off x="501715" y="1538400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1.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 Israelites Judgment </a:t>
            </a:r>
            <a:r>
              <a:rPr lang="en-US" sz="3200" dirty="0"/>
              <a:t>- Dan. 12:1-3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Four distinct “end times” judgments: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C73327-A9EB-4373-A8EB-A55ABEE1E83E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882750-4489-4839-A0A8-1BE0438FDCF0}"/>
              </a:ext>
            </a:extLst>
          </p:cNvPr>
          <p:cNvSpPr txBox="1"/>
          <p:nvPr/>
        </p:nvSpPr>
        <p:spPr>
          <a:xfrm>
            <a:off x="497356" y="2561655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2.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sz="3200" b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Judgment </a:t>
            </a:r>
            <a:r>
              <a:rPr lang="en-US" sz="3200" dirty="0"/>
              <a:t>– 2 Cor. 5:10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F97196-0D13-4D54-B55E-EFD4B498D9A8}"/>
              </a:ext>
            </a:extLst>
          </p:cNvPr>
          <p:cNvSpPr txBox="1"/>
          <p:nvPr/>
        </p:nvSpPr>
        <p:spPr>
          <a:xfrm>
            <a:off x="536550" y="3567490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3.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 Sheep and Goats  Judgment </a:t>
            </a:r>
            <a:r>
              <a:rPr lang="en-US" sz="3200" dirty="0"/>
              <a:t>– Matt. 25:31-46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D91E92-F407-489D-8944-BA4AC7FFA312}"/>
              </a:ext>
            </a:extLst>
          </p:cNvPr>
          <p:cNvSpPr txBox="1"/>
          <p:nvPr/>
        </p:nvSpPr>
        <p:spPr>
          <a:xfrm>
            <a:off x="532196" y="459945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4.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 White Thrown Judgment </a:t>
            </a:r>
            <a:r>
              <a:rPr lang="en-US" sz="3200" dirty="0"/>
              <a:t>– Rev. 20:11-15</a:t>
            </a:r>
          </a:p>
        </p:txBody>
      </p:sp>
    </p:spTree>
    <p:extLst>
      <p:ext uri="{BB962C8B-B14F-4D97-AF65-F5344CB8AC3E}">
        <p14:creationId xmlns:p14="http://schemas.microsoft.com/office/powerpoint/2010/main" val="272761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" grpId="0"/>
      <p:bldP spid="29" grpId="0"/>
      <p:bldP spid="29" grpId="1"/>
      <p:bldP spid="30" grpId="0"/>
      <p:bldP spid="30" grpId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  <p:sp>
        <p:nvSpPr>
          <p:cNvPr id="39" name="Text Box 17">
            <a:extLst>
              <a:ext uri="{FF2B5EF4-FFF2-40B4-BE49-F238E27FC236}">
                <a16:creationId xmlns:a16="http://schemas.microsoft.com/office/drawing/2014/main" id="{80B04210-AF19-4DA9-B69E-8541062C1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776" y="371716"/>
            <a:ext cx="1720121" cy="107721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/>
          </a:sp3d>
          <a:ex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Israelites Judgment ~ 1</a:t>
            </a:r>
            <a:r>
              <a:rPr lang="en-US" sz="1600" baseline="30000" dirty="0">
                <a:solidFill>
                  <a:schemeClr val="bg2"/>
                </a:solidFill>
                <a:latin typeface="Arial Black" panose="020B0A04020102090204" pitchFamily="34" charset="0"/>
              </a:rPr>
              <a:t>st</a:t>
            </a:r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 Easter - Millennium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314864-BA49-4AC6-B817-C144D18A6B89}"/>
              </a:ext>
            </a:extLst>
          </p:cNvPr>
          <p:cNvSpPr/>
          <p:nvPr/>
        </p:nvSpPr>
        <p:spPr>
          <a:xfrm>
            <a:off x="2496760" y="4101246"/>
            <a:ext cx="1527488" cy="338554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/>
          </a:sp3d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Church Age</a:t>
            </a:r>
          </a:p>
        </p:txBody>
      </p:sp>
      <p:sp>
        <p:nvSpPr>
          <p:cNvPr id="45" name="Text Box 17">
            <a:extLst>
              <a:ext uri="{FF2B5EF4-FFF2-40B4-BE49-F238E27FC236}">
                <a16:creationId xmlns:a16="http://schemas.microsoft.com/office/drawing/2014/main" id="{6C02FDBB-C008-45D3-A47A-9F20B85CF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878" y="4106206"/>
            <a:ext cx="1460810" cy="338446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27000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Tribulation</a:t>
            </a:r>
          </a:p>
        </p:txBody>
      </p:sp>
      <p:sp>
        <p:nvSpPr>
          <p:cNvPr id="47" name="Text Box 17">
            <a:extLst>
              <a:ext uri="{FF2B5EF4-FFF2-40B4-BE49-F238E27FC236}">
                <a16:creationId xmlns:a16="http://schemas.microsoft.com/office/drawing/2014/main" id="{CAEAB6CC-5F8B-4F44-9AA0-7869D6C9F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970" y="382460"/>
            <a:ext cx="1490370" cy="107721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/>
          </a:sp3d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 Judgment ~ At the Rapture</a:t>
            </a:r>
            <a:endParaRPr lang="en-US" altLang="en-US" sz="1600" dirty="0">
              <a:solidFill>
                <a:schemeClr val="bg2"/>
              </a:solidFill>
              <a:latin typeface="Arial Black" panose="020B0A04020102090204" pitchFamily="34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D624D81-AFF5-4846-84CF-B2601660D274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618309" y="1448934"/>
            <a:ext cx="702528" cy="102430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FFA687F-3962-4823-B582-73522F61E2D5}"/>
              </a:ext>
            </a:extLst>
          </p:cNvPr>
          <p:cNvCxnSpPr>
            <a:cxnSpLocks/>
          </p:cNvCxnSpPr>
          <p:nvPr/>
        </p:nvCxnSpPr>
        <p:spPr>
          <a:xfrm>
            <a:off x="7564860" y="1447800"/>
            <a:ext cx="1048368" cy="104315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078124-F808-4CA5-8328-5BCAE96C73E7}"/>
              </a:ext>
            </a:extLst>
          </p:cNvPr>
          <p:cNvCxnSpPr>
            <a:cxnSpLocks/>
            <a:stCxn id="45" idx="0"/>
          </p:cNvCxnSpPr>
          <p:nvPr/>
        </p:nvCxnSpPr>
        <p:spPr>
          <a:xfrm flipV="1">
            <a:off x="5674283" y="3373278"/>
            <a:ext cx="337822" cy="732928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7">
            <a:extLst>
              <a:ext uri="{FF2B5EF4-FFF2-40B4-BE49-F238E27FC236}">
                <a16:creationId xmlns:a16="http://schemas.microsoft.com/office/drawing/2014/main" id="{EFCA5C6A-5AF2-4CD0-B612-C8839644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1" y="371950"/>
            <a:ext cx="2119612" cy="107721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/>
          </a:sp3d>
          <a:ex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Sheep and Goats Judgment ~ </a:t>
            </a:r>
          </a:p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End of Tribulation</a:t>
            </a:r>
            <a:endParaRPr lang="en-US" altLang="en-US" sz="1600" dirty="0">
              <a:solidFill>
                <a:schemeClr val="bg2"/>
              </a:solidFill>
              <a:latin typeface="Arial Black" panose="020B0A04020102090204" pitchFamily="34" charset="0"/>
            </a:endParaRPr>
          </a:p>
        </p:txBody>
      </p:sp>
      <p:sp>
        <p:nvSpPr>
          <p:cNvPr id="66" name="Text Box 17">
            <a:extLst>
              <a:ext uri="{FF2B5EF4-FFF2-40B4-BE49-F238E27FC236}">
                <a16:creationId xmlns:a16="http://schemas.microsoft.com/office/drawing/2014/main" id="{27DAC1C1-84A9-42B6-B1CD-625D2DE5C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205" y="366700"/>
            <a:ext cx="2367973" cy="107721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/>
          </a:sp3d>
          <a:ex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Great White Throne Judgment ~</a:t>
            </a:r>
          </a:p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End of</a:t>
            </a:r>
          </a:p>
          <a:p>
            <a:pPr algn="ctr"/>
            <a:r>
              <a:rPr 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Millennium</a:t>
            </a:r>
            <a:endParaRPr lang="en-US" altLang="en-US" sz="1600" dirty="0">
              <a:solidFill>
                <a:schemeClr val="bg2"/>
              </a:solidFill>
              <a:latin typeface="Arial Black" panose="020B0A0402010209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79889573-2D9C-4978-90D3-D2CEF6142147}"/>
              </a:ext>
            </a:extLst>
          </p:cNvPr>
          <p:cNvCxnSpPr>
            <a:cxnSpLocks/>
          </p:cNvCxnSpPr>
          <p:nvPr/>
        </p:nvCxnSpPr>
        <p:spPr>
          <a:xfrm>
            <a:off x="3112851" y="1438424"/>
            <a:ext cx="2813089" cy="105361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81150C3A-0D44-4B6A-86C2-8844E329A4BB}"/>
              </a:ext>
            </a:extLst>
          </p:cNvPr>
          <p:cNvSpPr/>
          <p:nvPr/>
        </p:nvSpPr>
        <p:spPr>
          <a:xfrm>
            <a:off x="428667" y="2536723"/>
            <a:ext cx="8258134" cy="78658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noFill/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56745CF-3589-439C-8C99-C42566B1ED34}"/>
              </a:ext>
            </a:extLst>
          </p:cNvPr>
          <p:cNvCxnSpPr>
            <a:cxnSpLocks/>
          </p:cNvCxnSpPr>
          <p:nvPr/>
        </p:nvCxnSpPr>
        <p:spPr>
          <a:xfrm>
            <a:off x="5088795" y="1443679"/>
            <a:ext cx="970419" cy="106829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17">
            <a:extLst>
              <a:ext uri="{FF2B5EF4-FFF2-40B4-BE49-F238E27FC236}">
                <a16:creationId xmlns:a16="http://schemas.microsoft.com/office/drawing/2014/main" id="{59A9EF0E-150B-4540-B0A7-41F01B0D2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864" y="4095507"/>
            <a:ext cx="1460810" cy="338446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chemeClr val="bg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27000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>
                <a:solidFill>
                  <a:schemeClr val="bg2"/>
                </a:solidFill>
                <a:latin typeface="Arial Black" panose="020B0A04020102090204" pitchFamily="34" charset="0"/>
              </a:rPr>
              <a:t>Millennium</a:t>
            </a: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F456D555-51B4-49D6-A007-D9D7F3A83BFD}"/>
              </a:ext>
            </a:extLst>
          </p:cNvPr>
          <p:cNvSpPr/>
          <p:nvPr/>
        </p:nvSpPr>
        <p:spPr>
          <a:xfrm>
            <a:off x="582863" y="3374190"/>
            <a:ext cx="5358063" cy="700506"/>
          </a:xfrm>
          <a:custGeom>
            <a:avLst/>
            <a:gdLst>
              <a:gd name="connsiteX0" fmla="*/ 0 w 5358063"/>
              <a:gd name="connsiteY0" fmla="*/ 10695 h 759327"/>
              <a:gd name="connsiteX1" fmla="*/ 5358063 w 5358063"/>
              <a:gd name="connsiteY1" fmla="*/ 0 h 759327"/>
              <a:gd name="connsiteX2" fmla="*/ 2679032 w 5358063"/>
              <a:gd name="connsiteY2" fmla="*/ 759327 h 759327"/>
              <a:gd name="connsiteX3" fmla="*/ 0 w 5358063"/>
              <a:gd name="connsiteY3" fmla="*/ 10695 h 75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8063" h="759327">
                <a:moveTo>
                  <a:pt x="0" y="10695"/>
                </a:moveTo>
                <a:lnTo>
                  <a:pt x="5358063" y="0"/>
                </a:lnTo>
                <a:lnTo>
                  <a:pt x="2679032" y="759327"/>
                </a:lnTo>
                <a:lnTo>
                  <a:pt x="0" y="106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2">
                  <a:lumMod val="90000"/>
                </a:schemeClr>
              </a:gs>
            </a:gsLst>
            <a:lin ang="5400000" scaled="1"/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9A1D27BA-2FDD-42D4-A27D-662E1F1273D7}"/>
              </a:ext>
            </a:extLst>
          </p:cNvPr>
          <p:cNvSpPr/>
          <p:nvPr/>
        </p:nvSpPr>
        <p:spPr>
          <a:xfrm>
            <a:off x="6059280" y="3363411"/>
            <a:ext cx="2554949" cy="700506"/>
          </a:xfrm>
          <a:custGeom>
            <a:avLst/>
            <a:gdLst>
              <a:gd name="connsiteX0" fmla="*/ 0 w 5358063"/>
              <a:gd name="connsiteY0" fmla="*/ 10695 h 759327"/>
              <a:gd name="connsiteX1" fmla="*/ 5358063 w 5358063"/>
              <a:gd name="connsiteY1" fmla="*/ 0 h 759327"/>
              <a:gd name="connsiteX2" fmla="*/ 2679032 w 5358063"/>
              <a:gd name="connsiteY2" fmla="*/ 759327 h 759327"/>
              <a:gd name="connsiteX3" fmla="*/ 0 w 5358063"/>
              <a:gd name="connsiteY3" fmla="*/ 10695 h 75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8063" h="759327">
                <a:moveTo>
                  <a:pt x="0" y="10695"/>
                </a:moveTo>
                <a:lnTo>
                  <a:pt x="5358063" y="0"/>
                </a:lnTo>
                <a:lnTo>
                  <a:pt x="2679032" y="759327"/>
                </a:lnTo>
                <a:lnTo>
                  <a:pt x="0" y="106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2">
                  <a:lumMod val="90000"/>
                </a:schemeClr>
              </a:gs>
            </a:gsLst>
            <a:lin ang="5400000" scaled="1"/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EA244D-DD8A-4A68-9459-EA2B79E899DD}"/>
              </a:ext>
            </a:extLst>
          </p:cNvPr>
          <p:cNvSpPr/>
          <p:nvPr/>
        </p:nvSpPr>
        <p:spPr>
          <a:xfrm>
            <a:off x="587829" y="2612564"/>
            <a:ext cx="8040914" cy="638629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94C6FB3-7988-462F-BA94-FAEB12E4394E}"/>
              </a:ext>
            </a:extLst>
          </p:cNvPr>
          <p:cNvCxnSpPr/>
          <p:nvPr/>
        </p:nvCxnSpPr>
        <p:spPr>
          <a:xfrm>
            <a:off x="1769458" y="2536723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8512E82-9759-4F81-A0C3-38337E72D933}"/>
              </a:ext>
            </a:extLst>
          </p:cNvPr>
          <p:cNvCxnSpPr/>
          <p:nvPr/>
        </p:nvCxnSpPr>
        <p:spPr>
          <a:xfrm>
            <a:off x="3143395" y="2537067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B9C87CF-E23A-4E68-9995-8ADF6066D31C}"/>
              </a:ext>
            </a:extLst>
          </p:cNvPr>
          <p:cNvCxnSpPr/>
          <p:nvPr/>
        </p:nvCxnSpPr>
        <p:spPr>
          <a:xfrm>
            <a:off x="4517332" y="2537411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55A603-586C-465C-AF3A-9ED7124A10D8}"/>
              </a:ext>
            </a:extLst>
          </p:cNvPr>
          <p:cNvCxnSpPr/>
          <p:nvPr/>
        </p:nvCxnSpPr>
        <p:spPr>
          <a:xfrm>
            <a:off x="5891270" y="2537755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0805A0A-D103-41C9-9F92-2BD500D7F96C}"/>
              </a:ext>
            </a:extLst>
          </p:cNvPr>
          <p:cNvCxnSpPr/>
          <p:nvPr/>
        </p:nvCxnSpPr>
        <p:spPr>
          <a:xfrm>
            <a:off x="7265208" y="2538099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0AD6269-5601-4770-B662-D8C4EC7110F5}"/>
              </a:ext>
            </a:extLst>
          </p:cNvPr>
          <p:cNvCxnSpPr/>
          <p:nvPr/>
        </p:nvCxnSpPr>
        <p:spPr>
          <a:xfrm>
            <a:off x="8548599" y="2541978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FDCA136-E4F1-4958-BA7E-9D6638C92DD9}"/>
              </a:ext>
            </a:extLst>
          </p:cNvPr>
          <p:cNvCxnSpPr/>
          <p:nvPr/>
        </p:nvCxnSpPr>
        <p:spPr>
          <a:xfrm>
            <a:off x="1770636" y="2536723"/>
            <a:ext cx="0" cy="786580"/>
          </a:xfrm>
          <a:prstGeom prst="lin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52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13FE1CCB-DA1E-431F-9527-3D5BB0FB47FA}"/>
              </a:ext>
            </a:extLst>
          </p:cNvPr>
          <p:cNvSpPr/>
          <p:nvPr/>
        </p:nvSpPr>
        <p:spPr>
          <a:xfrm>
            <a:off x="5947501" y="2614567"/>
            <a:ext cx="110315" cy="638629"/>
          </a:xfrm>
          <a:prstGeom prst="rect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C366A08-8368-4E2C-8430-3CA784B3BF1B}"/>
              </a:ext>
            </a:extLst>
          </p:cNvPr>
          <p:cNvSpPr txBox="1"/>
          <p:nvPr/>
        </p:nvSpPr>
        <p:spPr>
          <a:xfrm>
            <a:off x="2676312" y="2768045"/>
            <a:ext cx="926054" cy="330669"/>
          </a:xfrm>
          <a:prstGeom prst="rect">
            <a:avLst/>
          </a:prstGeom>
          <a:blipFill dpi="0" rotWithShape="1">
            <a:blip r:embed="rId6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blipFill dpi="0" rotWithShape="1"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 Black" panose="020B0A04020102090204" pitchFamily="34" charset="0"/>
              </a:rPr>
              <a:t>1000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4AF408-6296-4920-A6E9-8D6D393A2989}"/>
              </a:ext>
            </a:extLst>
          </p:cNvPr>
          <p:cNvSpPr txBox="1"/>
          <p:nvPr/>
        </p:nvSpPr>
        <p:spPr>
          <a:xfrm>
            <a:off x="4041773" y="2770981"/>
            <a:ext cx="936923" cy="330669"/>
          </a:xfrm>
          <a:prstGeom prst="rect">
            <a:avLst/>
          </a:prstGeom>
          <a:blipFill dpi="0" rotWithShape="1">
            <a:blip r:embed="rId6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blipFill dpi="0" rotWithShape="1"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 Black" panose="020B0A04020102090204" pitchFamily="34" charset="0"/>
              </a:rPr>
              <a:t>1500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DE73D3-E4F6-4664-9B02-235840155DBF}"/>
              </a:ext>
            </a:extLst>
          </p:cNvPr>
          <p:cNvSpPr txBox="1"/>
          <p:nvPr/>
        </p:nvSpPr>
        <p:spPr>
          <a:xfrm>
            <a:off x="5427932" y="2773917"/>
            <a:ext cx="925112" cy="330669"/>
          </a:xfrm>
          <a:prstGeom prst="rect">
            <a:avLst/>
          </a:prstGeom>
          <a:blipFill dpi="0" rotWithShape="1">
            <a:blip r:embed="rId6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blipFill dpi="0" rotWithShape="1"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 Black" panose="020B0A04020102090204" pitchFamily="34" charset="0"/>
              </a:rPr>
              <a:t>2000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EB1278D-09D0-4AEE-A0BA-4D878FE9D5F1}"/>
              </a:ext>
            </a:extLst>
          </p:cNvPr>
          <p:cNvSpPr txBox="1"/>
          <p:nvPr/>
        </p:nvSpPr>
        <p:spPr>
          <a:xfrm>
            <a:off x="1319493" y="2765115"/>
            <a:ext cx="901341" cy="330669"/>
          </a:xfrm>
          <a:prstGeom prst="rect">
            <a:avLst/>
          </a:prstGeom>
          <a:blipFill dpi="0" rotWithShape="1">
            <a:blip r:embed="rId6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blipFill dpi="0" rotWithShape="1"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 Black" panose="020B0A04020102090204" pitchFamily="34" charset="0"/>
              </a:rPr>
              <a:t>500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4AD94DE-873D-402C-AEE9-DFCDF7DE99E7}"/>
              </a:ext>
            </a:extLst>
          </p:cNvPr>
          <p:cNvSpPr txBox="1"/>
          <p:nvPr/>
        </p:nvSpPr>
        <p:spPr>
          <a:xfrm>
            <a:off x="461554" y="5007429"/>
            <a:ext cx="8551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90204" pitchFamily="34" charset="0"/>
              </a:rPr>
              <a:t>Matthew</a:t>
            </a:r>
            <a:r>
              <a:rPr lang="en-US" sz="3600" b="1" dirty="0">
                <a:latin typeface="Arial Black" panose="020B0A04020102090204" pitchFamily="34" charset="0"/>
              </a:rPr>
              <a:t>_</a:t>
            </a:r>
            <a:r>
              <a:rPr lang="en-US" sz="2800" dirty="0">
                <a:latin typeface="Arial Black" panose="020B0A04020102090204" pitchFamily="34" charset="0"/>
              </a:rPr>
              <a:t>25c.mp3</a:t>
            </a:r>
          </a:p>
        </p:txBody>
      </p:sp>
    </p:spTree>
    <p:extLst>
      <p:ext uri="{BB962C8B-B14F-4D97-AF65-F5344CB8AC3E}">
        <p14:creationId xmlns:p14="http://schemas.microsoft.com/office/powerpoint/2010/main" val="3077867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2" grpId="0" animBg="1"/>
      <p:bldP spid="45" grpId="0" animBg="1"/>
      <p:bldP spid="47" grpId="0" animBg="1"/>
      <p:bldP spid="65" grpId="0" animBg="1"/>
      <p:bldP spid="66" grpId="0" animBg="1"/>
      <p:bldP spid="26" grpId="0" animBg="1"/>
      <p:bldP spid="79" grpId="0" animBg="1"/>
      <p:bldP spid="87" grpId="0" animBg="1"/>
      <p:bldP spid="88" grpId="0" animBg="1"/>
      <p:bldP spid="21" grpId="0" animBg="1"/>
      <p:bldP spid="60" grpId="0" animBg="1"/>
      <p:bldP spid="34" grpId="0" animBg="1"/>
      <p:bldP spid="35" grpId="0" animBg="1"/>
      <p:bldP spid="36" grpId="0" animBg="1"/>
      <p:bldP spid="33" grpId="0" animBg="1"/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535903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Cor. 3:11-15 -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gold, silver, precious stones vs. wood, hay, straw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997050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dirty="0"/>
              <a:t>Luke 19:11-27 -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Parable of the Minas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225210-B415-4F1A-A0B8-5FA87A64DD8B}"/>
              </a:ext>
            </a:extLst>
          </p:cNvPr>
          <p:cNvSpPr txBox="1"/>
          <p:nvPr/>
        </p:nvSpPr>
        <p:spPr>
          <a:xfrm>
            <a:off x="498804" y="2994184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dirty="0"/>
              <a:t>Rev. 4:10 -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24 elders casting their “crowns” before Jesus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90DF34-1D73-4B78-9458-CD148971A989}"/>
              </a:ext>
            </a:extLst>
          </p:cNvPr>
          <p:cNvSpPr txBox="1"/>
          <p:nvPr/>
        </p:nvSpPr>
        <p:spPr>
          <a:xfrm>
            <a:off x="503153" y="3991318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dirty="0"/>
              <a:t>Matt. 6 -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praying, giving, fasting: rewards</a:t>
            </a:r>
          </a:p>
        </p:txBody>
      </p:sp>
    </p:spTree>
    <p:extLst>
      <p:ext uri="{BB962C8B-B14F-4D97-AF65-F5344CB8AC3E}">
        <p14:creationId xmlns:p14="http://schemas.microsoft.com/office/powerpoint/2010/main" val="1279208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452" y="513687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Heb. 4:12 -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For the word of God 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living and powerful, and sharper than any two-edged sword, piercing even to the division of soul and spirit, and of joints and marrow, and is a discerner of the thoughts and intents of the heart. </a:t>
            </a:r>
            <a:endParaRPr lang="en-US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C53425-0DD9-419B-BB8B-388F21CCD4C1}"/>
              </a:ext>
            </a:extLst>
          </p:cNvPr>
          <p:cNvSpPr txBox="1"/>
          <p:nvPr/>
        </p:nvSpPr>
        <p:spPr>
          <a:xfrm>
            <a:off x="494452" y="513687"/>
            <a:ext cx="82581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Heb. 4:13 -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And there is no creature hidden from His sight, but all things are naked and open to the eyes of Him to whom we 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must give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account.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47719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-0.00087 0.5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4" grpId="1"/>
      <p:bldP spid="24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690168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Terror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phobos</a:t>
            </a:r>
            <a:endParaRPr lang="en-US" sz="48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021685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NIV, NASB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fear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326643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052645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Merrihew Standard Version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Don't think we want to toot our own horn but instead want to allow you to be able to contrast our critics’ actions with our motives.</a:t>
            </a:r>
            <a:endParaRPr lang="en-US" sz="72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792650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72254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What is “marketing”?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2814189"/>
            <a:ext cx="825813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900" dirty="0">
                <a:latin typeface="GreeceBlack" panose="020B0600000000000000" pitchFamily="34" charset="0"/>
              </a:rPr>
              <a:t>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That's Direct Marketing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A53861-20E4-4031-91DD-7E732DB57596}"/>
              </a:ext>
            </a:extLst>
          </p:cNvPr>
          <p:cNvSpPr txBox="1"/>
          <p:nvPr/>
        </p:nvSpPr>
        <p:spPr>
          <a:xfrm>
            <a:off x="494455" y="1014432"/>
            <a:ext cx="825813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You see a gorgeous girl at a party. </a:t>
            </a:r>
          </a:p>
          <a:p>
            <a:r>
              <a:rPr lang="en-US" sz="2900" dirty="0"/>
              <a:t>You go up to her and say, “I am very rich. Marry me!” </a:t>
            </a: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Beside ourselves </a:t>
            </a:r>
            <a:r>
              <a:rPr lang="en-US" sz="3200" dirty="0"/>
              <a:t>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existēmi</a:t>
            </a:r>
            <a:r>
              <a:rPr lang="en-US" sz="3200" dirty="0"/>
              <a:t>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079742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en-US" sz="3200" dirty="0"/>
              <a:t> (</a:t>
            </a:r>
            <a:r>
              <a:rPr lang="en-US" sz="3200" i="1" dirty="0"/>
              <a:t>out </a:t>
            </a:r>
            <a:r>
              <a:rPr lang="en-US" sz="3200" dirty="0"/>
              <a:t>)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histēmi</a:t>
            </a:r>
            <a:r>
              <a:rPr lang="en-US" sz="3200" dirty="0"/>
              <a:t> (</a:t>
            </a:r>
            <a:r>
              <a:rPr lang="en-US" sz="3200" i="1" dirty="0"/>
              <a:t>to place or set </a:t>
            </a:r>
            <a:r>
              <a:rPr lang="en-US" sz="3200" dirty="0"/>
              <a:t>)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996846-5C05-46AB-B351-A8888B2D6FF3}"/>
              </a:ext>
            </a:extLst>
          </p:cNvPr>
          <p:cNvSpPr txBox="1"/>
          <p:nvPr/>
        </p:nvSpPr>
        <p:spPr>
          <a:xfrm>
            <a:off x="494458" y="2059455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dirty="0"/>
              <a:t>NIV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Out of our mind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6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4" grpId="1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272218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Is. 55:11 -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So shall My word be that goes forth from My mouth;</a:t>
            </a: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It shall not return to Me void,</a:t>
            </a: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But it shall accomplish what I please,</a:t>
            </a: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And it shall prosper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in the thing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for which I sent it.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049268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28159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Rom. 5:6-8 - </a:t>
            </a:r>
            <a:r>
              <a:rPr lang="en-US" sz="3000" baseline="30000" dirty="0"/>
              <a:t>6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For when we were still without strength, in due time Christ died for the ungodly.</a:t>
            </a:r>
            <a:r>
              <a:rPr lang="en-US" sz="3000" dirty="0"/>
              <a:t> </a:t>
            </a:r>
            <a:r>
              <a:rPr lang="en-US" sz="3000" baseline="30000" dirty="0"/>
              <a:t>7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For scarcely for a righteous man will one die; yet perhaps for a good man someone would even dare to die. </a:t>
            </a:r>
            <a:r>
              <a:rPr lang="en-US" sz="3000" baseline="30000" dirty="0"/>
              <a:t>8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But God demonstrates His own love toward us, in that while we were still sinners, Christ died for us.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04055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020442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Imputing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logizomai</a:t>
            </a:r>
            <a:r>
              <a:rPr lang="en-US" sz="3200" dirty="0"/>
              <a:t> – </a:t>
            </a:r>
            <a:r>
              <a:rPr lang="en-US" sz="3200" i="1" dirty="0"/>
              <a:t>to put into one’s account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2687" y="1522422"/>
            <a:ext cx="8309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Col 2:3 -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in whom are hidden all the treasures of wisdom and knowledge.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D5F38-12B9-4808-988B-43F303D131E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07089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39618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What is “marketing”?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3692299"/>
            <a:ext cx="825813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900" dirty="0">
                <a:latin typeface="GreeceBlack" panose="020B0600000000000000" pitchFamily="34" charset="0"/>
              </a:rPr>
              <a:t>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That’s Advertising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A53861-20E4-4031-91DD-7E732DB57596}"/>
              </a:ext>
            </a:extLst>
          </p:cNvPr>
          <p:cNvSpPr txBox="1"/>
          <p:nvPr/>
        </p:nvSpPr>
        <p:spPr>
          <a:xfrm>
            <a:off x="494455" y="1014432"/>
            <a:ext cx="825813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You're at a party with a bunch of friends and see a gorgeous girl. </a:t>
            </a:r>
          </a:p>
          <a:p>
            <a:r>
              <a:rPr lang="en-US" sz="2900" dirty="0"/>
              <a:t>One of your friends goes up to her and pointing at you says, </a:t>
            </a:r>
          </a:p>
          <a:p>
            <a:r>
              <a:rPr lang="en-US" sz="2900" dirty="0"/>
              <a:t>“He’s very rich. Marry him.”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221FEA-BE55-49D0-BC98-CB4C9793C325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38620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What is “marketing”?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3714070"/>
            <a:ext cx="825813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900" dirty="0">
                <a:latin typeface="GreeceBlack" panose="020B0600000000000000" pitchFamily="34" charset="0"/>
              </a:rPr>
              <a:t>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That’s Telemarketing</a:t>
            </a:r>
            <a:r>
              <a:rPr lang="en-US" sz="2900" dirty="0"/>
              <a:t>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A53861-20E4-4031-91DD-7E732DB57596}"/>
              </a:ext>
            </a:extLst>
          </p:cNvPr>
          <p:cNvSpPr txBox="1"/>
          <p:nvPr/>
        </p:nvSpPr>
        <p:spPr>
          <a:xfrm>
            <a:off x="494455" y="1014432"/>
            <a:ext cx="825813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You see a gorgeous girl at a party. </a:t>
            </a:r>
          </a:p>
          <a:p>
            <a:r>
              <a:rPr lang="en-US" sz="2900" dirty="0"/>
              <a:t>You go up to her and get her telephone number. </a:t>
            </a:r>
          </a:p>
          <a:p>
            <a:r>
              <a:rPr lang="en-US" sz="2900" dirty="0"/>
              <a:t>The next day you call and say, “Hi, I'm very rich. Marry me.”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8486B4-8D3B-4E3F-A658-4EAEDDA5E396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150591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37A53861-20E4-4031-91DD-7E732DB57596}"/>
              </a:ext>
            </a:extLst>
          </p:cNvPr>
          <p:cNvSpPr txBox="1"/>
          <p:nvPr/>
        </p:nvSpPr>
        <p:spPr>
          <a:xfrm>
            <a:off x="494455" y="1014432"/>
            <a:ext cx="82581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You're at a party and see a gorgeous girl. </a:t>
            </a:r>
          </a:p>
          <a:p>
            <a:r>
              <a:rPr lang="en-US" sz="2900" dirty="0"/>
              <a:t>You get up and straighten your tie; you walk up to her and compliment her hair.   You open the door for her, pick up her bag after she drops it, offer her a ride, and then say, </a:t>
            </a:r>
            <a:br>
              <a:rPr lang="en-US" sz="2900" dirty="0"/>
            </a:br>
            <a:r>
              <a:rPr lang="en-US" sz="2900" dirty="0"/>
              <a:t>“By the way, I'm very rich. Will you marry me?”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What is “marketing”?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5470296"/>
            <a:ext cx="8258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900" dirty="0">
                <a:latin typeface="GreeceBlack" panose="020B0600000000000000" pitchFamily="34" charset="0"/>
              </a:rPr>
              <a:t>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That’s public Relations 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5F1947C-C5FD-4C38-A348-17CD8221964E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577352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37A53861-20E4-4031-91DD-7E732DB57596}"/>
              </a:ext>
            </a:extLst>
          </p:cNvPr>
          <p:cNvSpPr txBox="1"/>
          <p:nvPr/>
        </p:nvSpPr>
        <p:spPr>
          <a:xfrm>
            <a:off x="494455" y="1014432"/>
            <a:ext cx="825813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You’re at a party and see a gorgeous girl. </a:t>
            </a:r>
          </a:p>
          <a:p>
            <a:r>
              <a:rPr lang="en-US" sz="2900" dirty="0"/>
              <a:t>She walks up to you and says, “You are very rich...”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What is “marketing”?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2850483"/>
            <a:ext cx="8258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900" dirty="0">
                <a:latin typeface="GreeceBlack" panose="020B0600000000000000" pitchFamily="34" charset="0"/>
              </a:rPr>
              <a:t>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That’s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Brand </a:t>
            </a:r>
            <a:r>
              <a:rPr lang="en-US" sz="2900" dirty="0" err="1">
                <a:solidFill>
                  <a:schemeClr val="accent2">
                    <a:lumMod val="50000"/>
                  </a:schemeClr>
                </a:solidFill>
              </a:rPr>
              <a:t>reconition</a:t>
            </a:r>
            <a:endParaRPr lang="en-US" sz="2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3ACD90-4216-48D8-8AB9-F91C3F95BCDC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17046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CADB6FE-E5F6-4CE0-8A0B-DD689F94F771}"/>
              </a:ext>
            </a:extLst>
          </p:cNvPr>
          <p:cNvSpPr txBox="1"/>
          <p:nvPr/>
        </p:nvSpPr>
        <p:spPr>
          <a:xfrm>
            <a:off x="501715" y="1007178"/>
            <a:ext cx="825813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You see a gorgeous girl at a party. </a:t>
            </a:r>
          </a:p>
          <a:p>
            <a:r>
              <a:rPr lang="en-US" sz="2900" dirty="0"/>
              <a:t>You go up to her and say, “I’m rich. Marry me.”</a:t>
            </a:r>
          </a:p>
          <a:p>
            <a:r>
              <a:rPr lang="en-US" sz="2900" dirty="0"/>
              <a:t>She gives you a nice hard slap on your face.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B8A264-3485-4AFA-A092-6058F62E675B}"/>
              </a:ext>
            </a:extLst>
          </p:cNvPr>
          <p:cNvSpPr txBox="1"/>
          <p:nvPr/>
        </p:nvSpPr>
        <p:spPr>
          <a:xfrm>
            <a:off x="501715" y="3685056"/>
            <a:ext cx="8258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900" dirty="0">
                <a:latin typeface="GreeceBlack" panose="020B0600000000000000" pitchFamily="34" charset="0"/>
              </a:rPr>
              <a:t> </a:t>
            </a:r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That’s customer feedback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reeceBlack" panose="020B0600000000000000" pitchFamily="34" charset="0"/>
              </a:rPr>
              <a:t>What is “marketing”?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C73327-A9EB-4373-A8EB-A55ABEE1E83E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51783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E1BEB-578B-44B5-BBDB-85E4B92557E4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041212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 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Judgment seat </a:t>
            </a:r>
            <a:r>
              <a:rPr lang="en-US" sz="3200" dirty="0"/>
              <a:t>–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cap="all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– reviewing stand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C73327-A9EB-4373-A8EB-A55ABEE1E83E}"/>
              </a:ext>
            </a:extLst>
          </p:cNvPr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10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3184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75D458B-4520-4C04-9BD2-2F14E7EB1725}" vid="{24813694-28C0-46ED-939C-05299D134B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2_Corinthians</Template>
  <TotalTime>6747</TotalTime>
  <Words>1181</Words>
  <Application>Microsoft Office PowerPoint</Application>
  <PresentationFormat>On-screen Show (4:3)</PresentationFormat>
  <Paragraphs>555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vtks distress</vt:lpstr>
      <vt:lpstr>Times New Roman</vt:lpstr>
      <vt:lpstr>GreeceBlack</vt:lpstr>
      <vt:lpstr>Aaron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27</cp:revision>
  <dcterms:created xsi:type="dcterms:W3CDTF">2017-08-01T20:06:38Z</dcterms:created>
  <dcterms:modified xsi:type="dcterms:W3CDTF">2017-08-06T12:34:36Z</dcterms:modified>
</cp:coreProperties>
</file>